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6858000" cy="9906000" type="A4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AF25F1-1234-3C5F-57D5-094261EA62CE}" v="7" dt="2026-09-01T14:08:59.0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Quixley" userId="S::mquixley@pfp.theheathfamily.org.uk::c0a5fc91-1024-4696-99df-324357268bf4" providerId="AD" clId="Web-{0DAF25F1-1234-3C5F-57D5-094261EA62CE}"/>
    <pc:docChg chg="modSld">
      <pc:chgData name="M Quixley" userId="S::mquixley@pfp.theheathfamily.org.uk::c0a5fc91-1024-4696-99df-324357268bf4" providerId="AD" clId="Web-{0DAF25F1-1234-3C5F-57D5-094261EA62CE}" dt="2026-09-01T14:08:59.044" v="5" actId="1076"/>
      <pc:docMkLst>
        <pc:docMk/>
      </pc:docMkLst>
      <pc:sldChg chg="modSp">
        <pc:chgData name="M Quixley" userId="S::mquixley@pfp.theheathfamily.org.uk::c0a5fc91-1024-4696-99df-324357268bf4" providerId="AD" clId="Web-{0DAF25F1-1234-3C5F-57D5-094261EA62CE}" dt="2026-09-01T14:08:59.044" v="5" actId="1076"/>
        <pc:sldMkLst>
          <pc:docMk/>
          <pc:sldMk cId="38703217" sldId="257"/>
        </pc:sldMkLst>
        <pc:spChg chg="mod">
          <ac:chgData name="M Quixley" userId="S::mquixley@pfp.theheathfamily.org.uk::c0a5fc91-1024-4696-99df-324357268bf4" providerId="AD" clId="Web-{0DAF25F1-1234-3C5F-57D5-094261EA62CE}" dt="2026-09-01T14:08:55.732" v="4" actId="20577"/>
          <ac:spMkLst>
            <pc:docMk/>
            <pc:sldMk cId="38703217" sldId="257"/>
            <ac:spMk id="19" creationId="{C0DBFF02-754E-E7A6-DFF6-A13DA9A0EDA8}"/>
          </ac:spMkLst>
        </pc:spChg>
        <pc:spChg chg="mod">
          <ac:chgData name="M Quixley" userId="S::mquixley@pfp.theheathfamily.org.uk::c0a5fc91-1024-4696-99df-324357268bf4" providerId="AD" clId="Web-{0DAF25F1-1234-3C5F-57D5-094261EA62CE}" dt="2026-09-01T14:08:59.044" v="5" actId="1076"/>
          <ac:spMkLst>
            <pc:docMk/>
            <pc:sldMk cId="38703217" sldId="257"/>
            <ac:spMk id="20" creationId="{538970CD-F833-5274-7A04-D9296FC76C3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15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662"/>
            </a:lvl1pPr>
            <a:lvl2pPr marL="316520" indent="0" algn="ctr">
              <a:buNone/>
              <a:defRPr sz="1385"/>
            </a:lvl2pPr>
            <a:lvl3pPr marL="633039" indent="0" algn="ctr">
              <a:buNone/>
              <a:defRPr sz="1246"/>
            </a:lvl3pPr>
            <a:lvl4pPr marL="949559" indent="0" algn="ctr">
              <a:buNone/>
              <a:defRPr sz="1108"/>
            </a:lvl4pPr>
            <a:lvl5pPr marL="1266078" indent="0" algn="ctr">
              <a:buNone/>
              <a:defRPr sz="1108"/>
            </a:lvl5pPr>
            <a:lvl6pPr marL="1582598" indent="0" algn="ctr">
              <a:buNone/>
              <a:defRPr sz="1108"/>
            </a:lvl6pPr>
            <a:lvl7pPr marL="1899117" indent="0" algn="ctr">
              <a:buNone/>
              <a:defRPr sz="1108"/>
            </a:lvl7pPr>
            <a:lvl8pPr marL="2215637" indent="0" algn="ctr">
              <a:buNone/>
              <a:defRPr sz="1108"/>
            </a:lvl8pPr>
            <a:lvl9pPr marL="2532156" indent="0" algn="ctr">
              <a:buNone/>
              <a:defRPr sz="1108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45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77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15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662">
                <a:solidFill>
                  <a:schemeClr val="tx1"/>
                </a:solidFill>
              </a:defRPr>
            </a:lvl1pPr>
            <a:lvl2pPr marL="316520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2pPr>
            <a:lvl3pPr marL="633039" indent="0">
              <a:buNone/>
              <a:defRPr sz="1246">
                <a:solidFill>
                  <a:schemeClr val="tx1">
                    <a:tint val="75000"/>
                  </a:schemeClr>
                </a:solidFill>
              </a:defRPr>
            </a:lvl3pPr>
            <a:lvl4pPr marL="949559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4pPr>
            <a:lvl5pPr marL="1266078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5pPr>
            <a:lvl6pPr marL="1582598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6pPr>
            <a:lvl7pPr marL="1899117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7pPr>
            <a:lvl8pPr marL="2215637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8pPr>
            <a:lvl9pPr marL="2532156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03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67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539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141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204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21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215"/>
            </a:lvl1pPr>
            <a:lvl2pPr>
              <a:defRPr sz="1938"/>
            </a:lvl2pPr>
            <a:lvl3pPr>
              <a:defRPr sz="1662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108"/>
            </a:lvl1pPr>
            <a:lvl2pPr marL="316520" indent="0">
              <a:buNone/>
              <a:defRPr sz="969"/>
            </a:lvl2pPr>
            <a:lvl3pPr marL="633039" indent="0">
              <a:buNone/>
              <a:defRPr sz="831"/>
            </a:lvl3pPr>
            <a:lvl4pPr marL="949559" indent="0">
              <a:buNone/>
              <a:defRPr sz="692"/>
            </a:lvl4pPr>
            <a:lvl5pPr marL="1266078" indent="0">
              <a:buNone/>
              <a:defRPr sz="692"/>
            </a:lvl5pPr>
            <a:lvl6pPr marL="1582598" indent="0">
              <a:buNone/>
              <a:defRPr sz="692"/>
            </a:lvl6pPr>
            <a:lvl7pPr marL="1899117" indent="0">
              <a:buNone/>
              <a:defRPr sz="692"/>
            </a:lvl7pPr>
            <a:lvl8pPr marL="2215637" indent="0">
              <a:buNone/>
              <a:defRPr sz="692"/>
            </a:lvl8pPr>
            <a:lvl9pPr marL="2532156" indent="0">
              <a:buNone/>
              <a:defRPr sz="6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678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21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215"/>
            </a:lvl1pPr>
            <a:lvl2pPr marL="316520" indent="0">
              <a:buNone/>
              <a:defRPr sz="1938"/>
            </a:lvl2pPr>
            <a:lvl3pPr marL="633039" indent="0">
              <a:buNone/>
              <a:defRPr sz="1662"/>
            </a:lvl3pPr>
            <a:lvl4pPr marL="949559" indent="0">
              <a:buNone/>
              <a:defRPr sz="1385"/>
            </a:lvl4pPr>
            <a:lvl5pPr marL="1266078" indent="0">
              <a:buNone/>
              <a:defRPr sz="1385"/>
            </a:lvl5pPr>
            <a:lvl6pPr marL="1582598" indent="0">
              <a:buNone/>
              <a:defRPr sz="1385"/>
            </a:lvl6pPr>
            <a:lvl7pPr marL="1899117" indent="0">
              <a:buNone/>
              <a:defRPr sz="1385"/>
            </a:lvl7pPr>
            <a:lvl8pPr marL="2215637" indent="0">
              <a:buNone/>
              <a:defRPr sz="1385"/>
            </a:lvl8pPr>
            <a:lvl9pPr marL="2532156" indent="0">
              <a:buNone/>
              <a:defRPr sz="1385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108"/>
            </a:lvl1pPr>
            <a:lvl2pPr marL="316520" indent="0">
              <a:buNone/>
              <a:defRPr sz="969"/>
            </a:lvl2pPr>
            <a:lvl3pPr marL="633039" indent="0">
              <a:buNone/>
              <a:defRPr sz="831"/>
            </a:lvl3pPr>
            <a:lvl4pPr marL="949559" indent="0">
              <a:buNone/>
              <a:defRPr sz="692"/>
            </a:lvl4pPr>
            <a:lvl5pPr marL="1266078" indent="0">
              <a:buNone/>
              <a:defRPr sz="692"/>
            </a:lvl5pPr>
            <a:lvl6pPr marL="1582598" indent="0">
              <a:buNone/>
              <a:defRPr sz="692"/>
            </a:lvl6pPr>
            <a:lvl7pPr marL="1899117" indent="0">
              <a:buNone/>
              <a:defRPr sz="692"/>
            </a:lvl7pPr>
            <a:lvl8pPr marL="2215637" indent="0">
              <a:buNone/>
              <a:defRPr sz="692"/>
            </a:lvl8pPr>
            <a:lvl9pPr marL="2532156" indent="0">
              <a:buNone/>
              <a:defRPr sz="6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966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876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70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68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9CC9F8-80C5-D3DF-7234-3A772C5773C6}"/>
              </a:ext>
            </a:extLst>
          </p:cNvPr>
          <p:cNvSpPr txBox="1"/>
          <p:nvPr/>
        </p:nvSpPr>
        <p:spPr>
          <a:xfrm>
            <a:off x="454766" y="375676"/>
            <a:ext cx="450828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>
                <a:latin typeface="Century Gothic"/>
              </a:rPr>
              <a:t>Knowledge Organiser</a:t>
            </a:r>
            <a:endParaRPr lang="en-GB" sz="3200"/>
          </a:p>
        </p:txBody>
      </p:sp>
      <p:pic>
        <p:nvPicPr>
          <p:cNvPr id="15" name="Picture 14" descr="A green and blue leaf with white text&#10;&#10;Description automatically generated">
            <a:extLst>
              <a:ext uri="{FF2B5EF4-FFF2-40B4-BE49-F238E27FC236}">
                <a16:creationId xmlns:a16="http://schemas.microsoft.com/office/drawing/2014/main" id="{C9C83408-C4C3-8B19-B599-CAD236B80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9623" y="261170"/>
            <a:ext cx="1358526" cy="80241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BEF00AE-3306-65BD-15AF-92ED9EDF3DBD}"/>
              </a:ext>
            </a:extLst>
          </p:cNvPr>
          <p:cNvSpPr txBox="1"/>
          <p:nvPr/>
        </p:nvSpPr>
        <p:spPr>
          <a:xfrm>
            <a:off x="454810" y="1206120"/>
            <a:ext cx="5971210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u="sng" dirty="0">
                <a:latin typeface="Century Gothic"/>
              </a:rPr>
              <a:t>Victorian History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FAE80C-22B9-C6DF-4679-4D0F343BA46C}"/>
              </a:ext>
            </a:extLst>
          </p:cNvPr>
          <p:cNvSpPr txBox="1"/>
          <p:nvPr/>
        </p:nvSpPr>
        <p:spPr>
          <a:xfrm>
            <a:off x="445509" y="1811381"/>
            <a:ext cx="596153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latin typeface="Century Gothic"/>
                <a:cs typeface="Calibri"/>
              </a:rPr>
              <a:t>Key Concepts: </a:t>
            </a:r>
            <a:r>
              <a:rPr lang="en-GB" u="sng" dirty="0">
                <a:latin typeface="Century Gothic"/>
                <a:cs typeface="Calibri"/>
              </a:rPr>
              <a:t>Legacy, Monarchy, Justice and Law.</a:t>
            </a:r>
            <a:endParaRPr lang="en-GB" dirty="0">
              <a:latin typeface="Century Gothic"/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0DBFF02-754E-E7A6-DFF6-A13DA9A0EDA8}"/>
              </a:ext>
            </a:extLst>
          </p:cNvPr>
          <p:cNvSpPr txBox="1"/>
          <p:nvPr/>
        </p:nvSpPr>
        <p:spPr>
          <a:xfrm>
            <a:off x="454784" y="3701192"/>
            <a:ext cx="6008874" cy="28315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entury Gothic"/>
              </a:rPr>
              <a:t>Sticky Knowledge</a:t>
            </a:r>
            <a:endParaRPr lang="en-GB" sz="2400" dirty="0">
              <a:latin typeface="Century Gothic"/>
            </a:endParaRPr>
          </a:p>
          <a:p>
            <a:pPr>
              <a:buFont typeface="Arial"/>
              <a:buChar char="•"/>
            </a:pPr>
            <a:r>
              <a:rPr lang="en-GB" sz="1400" dirty="0">
                <a:latin typeface="Century Gothic"/>
                <a:ea typeface="+mn-lt"/>
                <a:cs typeface="+mn-lt"/>
              </a:rPr>
              <a:t>The Victorian Era is named after Queen Victoria.</a:t>
            </a:r>
          </a:p>
          <a:p>
            <a:pPr>
              <a:buFont typeface="Arial"/>
              <a:buChar char="•"/>
            </a:pPr>
            <a:r>
              <a:rPr lang="en-GB" sz="1400" dirty="0">
                <a:latin typeface="Century Gothic"/>
                <a:ea typeface="+mn-lt"/>
                <a:cs typeface="+mn-lt"/>
              </a:rPr>
              <a:t>The Victorian era dates from 1837 – 1901.</a:t>
            </a:r>
          </a:p>
          <a:p>
            <a:pPr>
              <a:buFont typeface="Arial"/>
              <a:buChar char="•"/>
            </a:pPr>
            <a:r>
              <a:rPr lang="en-GB" sz="1400" dirty="0">
                <a:latin typeface="Century Gothic"/>
                <a:ea typeface="+mn-lt"/>
                <a:cs typeface="+mn-lt"/>
              </a:rPr>
              <a:t>Queen Victoria was the first monarch to live at Buckingham Palace.</a:t>
            </a:r>
          </a:p>
          <a:p>
            <a:pPr>
              <a:buFont typeface="Arial"/>
              <a:buChar char="•"/>
            </a:pPr>
            <a:r>
              <a:rPr lang="en-GB" sz="1400" dirty="0">
                <a:latin typeface="Century Gothic"/>
                <a:ea typeface="+mn-lt"/>
                <a:cs typeface="+mn-lt"/>
              </a:rPr>
              <a:t>Laws were made to stop children from working and provide an education up to the age of thirteen. </a:t>
            </a:r>
          </a:p>
          <a:p>
            <a:pPr>
              <a:buFont typeface="Arial"/>
              <a:buChar char="•"/>
            </a:pPr>
            <a:r>
              <a:rPr lang="en-GB" sz="1400" dirty="0">
                <a:latin typeface="Century Gothic"/>
                <a:ea typeface="+mn-lt"/>
                <a:cs typeface="+mn-lt"/>
              </a:rPr>
              <a:t>Victorian schools were very different to schools today, with children focussing on the 3Rs (arithmetic, reading, writing). </a:t>
            </a:r>
          </a:p>
          <a:p>
            <a:pPr>
              <a:buFont typeface="Arial"/>
              <a:buChar char="•"/>
            </a:pPr>
            <a:r>
              <a:rPr lang="en-GB" sz="1400" dirty="0">
                <a:latin typeface="Century Gothic"/>
                <a:ea typeface="+mn-lt"/>
                <a:cs typeface="+mn-lt"/>
              </a:rPr>
              <a:t>The Victorians were great inventors and made many advances in science and technology. </a:t>
            </a:r>
          </a:p>
          <a:p>
            <a:pPr>
              <a:buFont typeface="Arial"/>
              <a:buChar char="•"/>
            </a:pPr>
            <a:r>
              <a:rPr lang="en-GB" sz="1400" dirty="0">
                <a:latin typeface="Century Gothic"/>
                <a:ea typeface="+mn-lt"/>
                <a:cs typeface="+mn-lt"/>
              </a:rPr>
              <a:t>Thomas Edison invented the light bulb. </a:t>
            </a:r>
            <a:endParaRPr lang="en-GB" sz="1400" dirty="0">
              <a:latin typeface="Century Gothic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38970CD-F833-5274-7A04-D9296FC76C30}"/>
              </a:ext>
            </a:extLst>
          </p:cNvPr>
          <p:cNvSpPr txBox="1"/>
          <p:nvPr/>
        </p:nvSpPr>
        <p:spPr>
          <a:xfrm>
            <a:off x="475819" y="6532931"/>
            <a:ext cx="6016320" cy="33239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entury Gothic"/>
              </a:rPr>
              <a:t>Vocabulary</a:t>
            </a:r>
            <a:endParaRPr lang="en-GB" sz="2400" dirty="0">
              <a:latin typeface="Century Gothic"/>
            </a:endParaRPr>
          </a:p>
          <a:p>
            <a:r>
              <a:rPr lang="en-GB" sz="1400" dirty="0">
                <a:latin typeface="Century Gothic"/>
                <a:cs typeface="Calibri"/>
              </a:rPr>
              <a:t>era - a period of time in history</a:t>
            </a:r>
          </a:p>
          <a:p>
            <a:r>
              <a:rPr lang="en-GB" sz="1400" dirty="0">
                <a:latin typeface="Century Gothic"/>
                <a:cs typeface="Calibri"/>
              </a:rPr>
              <a:t>century(19</a:t>
            </a:r>
            <a:r>
              <a:rPr lang="en-GB" sz="1400" baseline="30000" dirty="0">
                <a:latin typeface="Century Gothic"/>
                <a:cs typeface="Calibri"/>
              </a:rPr>
              <a:t>th </a:t>
            </a:r>
            <a:r>
              <a:rPr lang="en-GB" sz="1400" dirty="0">
                <a:latin typeface="Century Gothic"/>
                <a:cs typeface="Calibri"/>
              </a:rPr>
              <a:t>20</a:t>
            </a:r>
            <a:r>
              <a:rPr lang="en-GB" sz="1400" baseline="30000" dirty="0">
                <a:latin typeface="Century Gothic"/>
                <a:cs typeface="Calibri"/>
              </a:rPr>
              <a:t>th </a:t>
            </a:r>
            <a:r>
              <a:rPr lang="en-GB" sz="1400" dirty="0">
                <a:latin typeface="Century Gothic"/>
                <a:cs typeface="Calibri"/>
              </a:rPr>
              <a:t>21</a:t>
            </a:r>
            <a:r>
              <a:rPr lang="en-GB" sz="1400" baseline="30000" dirty="0">
                <a:latin typeface="Century Gothic"/>
                <a:cs typeface="Calibri"/>
              </a:rPr>
              <a:t>st </a:t>
            </a:r>
            <a:r>
              <a:rPr lang="en-GB" sz="1400" dirty="0">
                <a:latin typeface="Century Gothic"/>
                <a:cs typeface="Calibri"/>
              </a:rPr>
              <a:t>) - 100-year period in history</a:t>
            </a:r>
          </a:p>
          <a:p>
            <a:r>
              <a:rPr lang="en-GB" sz="1400" dirty="0">
                <a:latin typeface="Century Gothic"/>
                <a:cs typeface="Calibri"/>
              </a:rPr>
              <a:t>primary source – direct evidence that comes from the time (e.g. artefacts, letters)</a:t>
            </a:r>
          </a:p>
          <a:p>
            <a:r>
              <a:rPr lang="en-GB" sz="1400" dirty="0">
                <a:latin typeface="Century Gothic"/>
                <a:cs typeface="Calibri"/>
              </a:rPr>
              <a:t>secondary source – evidence that does not come from the time (e.g. text books, encyclopaedias)</a:t>
            </a:r>
          </a:p>
          <a:p>
            <a:r>
              <a:rPr lang="en-GB" sz="1400" dirty="0">
                <a:latin typeface="Century Gothic"/>
                <a:cs typeface="Calibri"/>
              </a:rPr>
              <a:t>reign – the period of time for the rule of a King or Queen</a:t>
            </a:r>
          </a:p>
          <a:p>
            <a:r>
              <a:rPr lang="en-GB" sz="1400" dirty="0">
                <a:latin typeface="Century Gothic"/>
                <a:cs typeface="Calibri"/>
              </a:rPr>
              <a:t>monarch – a ruler such as a king or queen </a:t>
            </a:r>
          </a:p>
          <a:p>
            <a:r>
              <a:rPr lang="en-GB" sz="1400" dirty="0">
                <a:latin typeface="Century Gothic"/>
                <a:cs typeface="Calibri"/>
              </a:rPr>
              <a:t>law – the set of rules that people in a society must follow</a:t>
            </a:r>
          </a:p>
          <a:p>
            <a:r>
              <a:rPr lang="en-GB" sz="1400" dirty="0">
                <a:latin typeface="Century Gothic"/>
                <a:cs typeface="Calibri"/>
              </a:rPr>
              <a:t>inventor – someone who makes new things that have never been thought of</a:t>
            </a:r>
          </a:p>
          <a:p>
            <a:r>
              <a:rPr lang="en-GB" sz="1400" dirty="0">
                <a:latin typeface="Century Gothic"/>
                <a:cs typeface="Calibri"/>
              </a:rPr>
              <a:t>advances – steps forward, new ideas</a:t>
            </a:r>
          </a:p>
          <a:p>
            <a:r>
              <a:rPr lang="en-GB" sz="1400" dirty="0">
                <a:latin typeface="Century Gothic"/>
                <a:cs typeface="Calibri"/>
              </a:rPr>
              <a:t>education – the knowledge a person gets through learning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928FED-0B71-2934-7993-00B26C522DF2}"/>
              </a:ext>
            </a:extLst>
          </p:cNvPr>
          <p:cNvSpPr/>
          <p:nvPr/>
        </p:nvSpPr>
        <p:spPr>
          <a:xfrm>
            <a:off x="440111" y="2293061"/>
            <a:ext cx="5959898" cy="14092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Victorian era | History, Society, &amp; Culture | Britannica">
            <a:extLst>
              <a:ext uri="{FF2B5EF4-FFF2-40B4-BE49-F238E27FC236}">
                <a16:creationId xmlns:a16="http://schemas.microsoft.com/office/drawing/2014/main" id="{3D092F9C-15C0-9B0D-B4B4-9CFFBAF8EE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40" y="2294024"/>
            <a:ext cx="2065697" cy="1408054"/>
          </a:xfrm>
          <a:prstGeom prst="rect">
            <a:avLst/>
          </a:prstGeom>
        </p:spPr>
      </p:pic>
      <p:pic>
        <p:nvPicPr>
          <p:cNvPr id="8" name="Picture 7" descr="Victorian Children in Victorian Times and How They Lived">
            <a:extLst>
              <a:ext uri="{FF2B5EF4-FFF2-40B4-BE49-F238E27FC236}">
                <a16:creationId xmlns:a16="http://schemas.microsoft.com/office/drawing/2014/main" id="{5F2C781B-C27B-E249-284F-1F8F6612D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157" y="2292322"/>
            <a:ext cx="1830643" cy="1411454"/>
          </a:xfrm>
          <a:prstGeom prst="rect">
            <a:avLst/>
          </a:prstGeom>
        </p:spPr>
      </p:pic>
      <p:pic>
        <p:nvPicPr>
          <p:cNvPr id="9" name="Picture 8" descr="Victorian Schools">
            <a:extLst>
              <a:ext uri="{FF2B5EF4-FFF2-40B4-BE49-F238E27FC236}">
                <a16:creationId xmlns:a16="http://schemas.microsoft.com/office/drawing/2014/main" id="{5F535EF7-7404-A17A-389F-95E45FF10F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7925" y="2291110"/>
            <a:ext cx="2024216" cy="1413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49970-F241-557C-CF93-E6EAFE1C5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228CF-A8E4-E37F-D213-8CA865988B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88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119</cp:revision>
  <dcterms:created xsi:type="dcterms:W3CDTF">2023-10-18T13:44:26Z</dcterms:created>
  <dcterms:modified xsi:type="dcterms:W3CDTF">2026-09-01T14:09:01Z</dcterms:modified>
</cp:coreProperties>
</file>